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 id="261" r:id="rId7"/>
    <p:sldId id="272" r:id="rId8"/>
    <p:sldId id="262" r:id="rId9"/>
    <p:sldId id="263" r:id="rId10"/>
    <p:sldId id="264" r:id="rId11"/>
    <p:sldId id="265" r:id="rId12"/>
    <p:sldId id="266" r:id="rId13"/>
    <p:sldId id="270" r:id="rId14"/>
    <p:sldId id="271"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03" d="100"/>
          <a:sy n="103" d="100"/>
        </p:scale>
        <p:origin x="-10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A4AF5D62-1E52-F548-8771-ECFA1C4F15E1}" type="datetimeFigureOut">
              <a:rPr lang="en-US" smtClean="0"/>
              <a:pPr/>
              <a:t>2/19/13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19E33D9-E7A7-5E4F-8088-A2CF63A6EF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9E33D9-E7A7-5E4F-8088-A2CF63A6EFB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9E33D9-E7A7-5E4F-8088-A2CF63A6EFB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9E33D9-E7A7-5E4F-8088-A2CF63A6EFB9}"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9E33D9-E7A7-5E4F-8088-A2CF63A6EFB9}"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9E33D9-E7A7-5E4F-8088-A2CF63A6EFB9}"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9E33D9-E7A7-5E4F-8088-A2CF63A6EFB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9E33D9-E7A7-5E4F-8088-A2CF63A6EFB9}"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F5D62-1E52-F548-8771-ECFA1C4F15E1}" type="datetimeFigureOut">
              <a:rPr lang="en-US" smtClean="0"/>
              <a:pPr/>
              <a:t>2/19/13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9E33D9-E7A7-5E4F-8088-A2CF63A6EF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4AF5D62-1E52-F548-8771-ECFA1C4F15E1}" type="datetimeFigureOut">
              <a:rPr lang="en-US" smtClean="0"/>
              <a:pPr/>
              <a:t>2/19/13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9E33D9-E7A7-5E4F-8088-A2CF63A6EFB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A4AF5D62-1E52-F548-8771-ECFA1C4F15E1}" type="datetimeFigureOut">
              <a:rPr lang="en-US" smtClean="0"/>
              <a:pPr/>
              <a:t>2/19/13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19E33D9-E7A7-5E4F-8088-A2CF63A6EFB9}"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A4AF5D62-1E52-F548-8771-ECFA1C4F15E1}" type="datetimeFigureOut">
              <a:rPr lang="en-US" smtClean="0"/>
              <a:pPr/>
              <a:t>2/19/13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19E33D9-E7A7-5E4F-8088-A2CF63A6EFB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NEBRASKA PRESS ADVERTISING SERVICE</a:t>
            </a:r>
            <a:endParaRPr lang="en-US" dirty="0"/>
          </a:p>
        </p:txBody>
      </p:sp>
      <p:sp>
        <p:nvSpPr>
          <p:cNvPr id="3" name="Subtitle 2"/>
          <p:cNvSpPr>
            <a:spLocks noGrp="1"/>
          </p:cNvSpPr>
          <p:nvPr>
            <p:ph type="subTitle" idx="1"/>
          </p:nvPr>
        </p:nvSpPr>
        <p:spPr/>
        <p:txBody>
          <a:bodyPr>
            <a:normAutofit fontScale="77500" lnSpcReduction="20000"/>
          </a:bodyPr>
          <a:lstStyle/>
          <a:p>
            <a:r>
              <a:rPr lang="en-US" sz="7500" dirty="0" smtClean="0"/>
              <a:t>BOOT CAMP</a:t>
            </a:r>
          </a:p>
          <a:p>
            <a:r>
              <a:rPr lang="en-US" dirty="0" smtClean="0"/>
              <a:t>JULY 20,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endParaRPr lang="en-US" dirty="0" smtClean="0"/>
          </a:p>
          <a:p>
            <a:r>
              <a:rPr lang="en-US" sz="3200" b="1" dirty="0" smtClean="0"/>
              <a:t>FACT:</a:t>
            </a:r>
            <a:r>
              <a:rPr lang="en-US" dirty="0" smtClean="0"/>
              <a:t> Most people don’t have goals</a:t>
            </a:r>
          </a:p>
          <a:p>
            <a:endParaRPr lang="en-US" dirty="0" smtClean="0"/>
          </a:p>
          <a:p>
            <a:r>
              <a:rPr lang="en-US" sz="3200" b="1" dirty="0" smtClean="0"/>
              <a:t>WHY WE DON’T SET GOALS?</a:t>
            </a:r>
          </a:p>
          <a:p>
            <a:r>
              <a:rPr lang="en-US" b="1" dirty="0" smtClean="0"/>
              <a:t> 	</a:t>
            </a:r>
            <a:r>
              <a:rPr lang="en-US" dirty="0" smtClean="0"/>
              <a:t>1. Don’t know how</a:t>
            </a:r>
          </a:p>
          <a:p>
            <a:r>
              <a:rPr lang="en-US" dirty="0" smtClean="0"/>
              <a:t> 	2. Fear of rejection</a:t>
            </a:r>
          </a:p>
          <a:p>
            <a:r>
              <a:rPr lang="en-US" dirty="0" smtClean="0"/>
              <a:t> 	3. Fear of failure</a:t>
            </a:r>
          </a:p>
          <a:p>
            <a:endParaRPr lang="en-US" dirty="0" smtClean="0"/>
          </a:p>
          <a:p>
            <a:r>
              <a:rPr lang="en-US" dirty="0" smtClean="0"/>
              <a:t>Goals allow us to change the direction of our lives</a:t>
            </a:r>
          </a:p>
          <a:p>
            <a:endParaRPr lang="en-US" dirty="0" smtClean="0"/>
          </a:p>
          <a:p>
            <a:r>
              <a:rPr lang="en-US" dirty="0" smtClean="0"/>
              <a:t>We must be excellent at something, and we can only be excellent at what we love to do.</a:t>
            </a:r>
          </a:p>
          <a:p>
            <a:endParaRPr lang="en-US" dirty="0" smtClean="0"/>
          </a:p>
          <a:p>
            <a:r>
              <a:rPr lang="en-US" sz="3200" b="1" dirty="0" smtClean="0"/>
              <a:t>Goal categories:</a:t>
            </a:r>
          </a:p>
          <a:p>
            <a:r>
              <a:rPr lang="en-US" dirty="0" smtClean="0"/>
              <a:t> 	Family and personal</a:t>
            </a:r>
          </a:p>
          <a:p>
            <a:r>
              <a:rPr lang="en-US" dirty="0" smtClean="0"/>
              <a:t> 	Business and career</a:t>
            </a:r>
          </a:p>
          <a:p>
            <a:r>
              <a:rPr lang="en-US" dirty="0" smtClean="0"/>
              <a:t> 	Self-improvement</a:t>
            </a:r>
            <a:endParaRPr lang="en-US" dirty="0"/>
          </a:p>
        </p:txBody>
      </p:sp>
      <p:sp>
        <p:nvSpPr>
          <p:cNvPr id="3" name="Title 2"/>
          <p:cNvSpPr>
            <a:spLocks noGrp="1"/>
          </p:cNvSpPr>
          <p:nvPr>
            <p:ph type="title"/>
          </p:nvPr>
        </p:nvSpPr>
        <p:spPr/>
        <p:txBody>
          <a:bodyPr>
            <a:normAutofit fontScale="90000"/>
          </a:bodyPr>
          <a:lstStyle/>
          <a:p>
            <a:pPr algn="ctr"/>
            <a:r>
              <a:rPr lang="en-US" dirty="0" smtClean="0"/>
              <a:t>Goal Setting as a Performance Enhancer: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dirty="0" smtClean="0"/>
          </a:p>
          <a:p>
            <a:pPr algn="ctr"/>
            <a:r>
              <a:rPr lang="en-US" dirty="0" smtClean="0"/>
              <a:t>…is satisfying the needs and wants of customers at a profit</a:t>
            </a:r>
          </a:p>
          <a:p>
            <a:endParaRPr lang="en-US" dirty="0" smtClean="0"/>
          </a:p>
          <a:p>
            <a:pPr algn="ctr"/>
            <a:r>
              <a:rPr lang="en-US" sz="4000" b="1" dirty="0" smtClean="0"/>
              <a:t>3 Ps of Marketing</a:t>
            </a:r>
          </a:p>
          <a:p>
            <a:pPr lvl="2" algn="ctr"/>
            <a:r>
              <a:rPr lang="en-US" sz="2400" dirty="0" smtClean="0"/>
              <a:t>Price</a:t>
            </a:r>
          </a:p>
          <a:p>
            <a:pPr lvl="2" algn="ctr"/>
            <a:r>
              <a:rPr lang="en-US" sz="2400" dirty="0" smtClean="0"/>
              <a:t>Product</a:t>
            </a:r>
          </a:p>
          <a:p>
            <a:pPr lvl="2" algn="ctr"/>
            <a:r>
              <a:rPr lang="en-US" sz="2400" dirty="0" smtClean="0"/>
              <a:t>Promotion</a:t>
            </a:r>
          </a:p>
          <a:p>
            <a:endParaRPr lang="en-US" dirty="0"/>
          </a:p>
        </p:txBody>
      </p:sp>
      <p:sp>
        <p:nvSpPr>
          <p:cNvPr id="3" name="Title 2"/>
          <p:cNvSpPr>
            <a:spLocks noGrp="1"/>
          </p:cNvSpPr>
          <p:nvPr>
            <p:ph type="title"/>
          </p:nvPr>
        </p:nvSpPr>
        <p:spPr/>
        <p:txBody>
          <a:bodyPr>
            <a:normAutofit/>
          </a:bodyPr>
          <a:lstStyle/>
          <a:p>
            <a:pPr algn="ctr"/>
            <a:r>
              <a:rPr lang="en-US" sz="4800" dirty="0" smtClean="0"/>
              <a:t>Marketing</a:t>
            </a:r>
            <a:endParaRPr lang="en-US" sz="4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a:buFont typeface="Wingdings" charset="2"/>
              <a:buChar char="q"/>
            </a:pPr>
            <a:r>
              <a:rPr lang="en-US" dirty="0" smtClean="0"/>
              <a:t> Have a vision.</a:t>
            </a:r>
          </a:p>
          <a:p>
            <a:pPr>
              <a:buFont typeface="Wingdings" charset="2"/>
              <a:buChar char="q"/>
            </a:pPr>
            <a:endParaRPr lang="en-US" dirty="0" smtClean="0"/>
          </a:p>
          <a:p>
            <a:pPr>
              <a:buFont typeface="Wingdings" charset="2"/>
              <a:buChar char="q"/>
            </a:pPr>
            <a:r>
              <a:rPr lang="en-US" dirty="0" smtClean="0"/>
              <a:t> Position your business.</a:t>
            </a:r>
          </a:p>
          <a:p>
            <a:pPr>
              <a:buFont typeface="Wingdings" charset="2"/>
              <a:buChar char="q"/>
            </a:pPr>
            <a:endParaRPr lang="en-US" dirty="0" smtClean="0"/>
          </a:p>
          <a:p>
            <a:pPr>
              <a:buFont typeface="Wingdings" charset="2"/>
              <a:buChar char="q"/>
            </a:pPr>
            <a:r>
              <a:rPr lang="en-US" dirty="0" smtClean="0"/>
              <a:t> Choose the right media to advertise.</a:t>
            </a:r>
          </a:p>
          <a:p>
            <a:pPr>
              <a:buFont typeface="Wingdings" charset="2"/>
              <a:buChar char="q"/>
            </a:pPr>
            <a:endParaRPr lang="en-US" dirty="0" smtClean="0"/>
          </a:p>
          <a:p>
            <a:pPr>
              <a:buFont typeface="Wingdings" charset="2"/>
              <a:buChar char="q"/>
            </a:pPr>
            <a:r>
              <a:rPr lang="en-US" dirty="0" smtClean="0"/>
              <a:t> Create an effective advertising message.</a:t>
            </a:r>
          </a:p>
          <a:p>
            <a:pPr>
              <a:buFont typeface="Wingdings" charset="2"/>
              <a:buChar char="q"/>
            </a:pPr>
            <a:endParaRPr lang="en-US" dirty="0" smtClean="0"/>
          </a:p>
          <a:p>
            <a:pPr>
              <a:buFont typeface="Wingdings" charset="2"/>
              <a:buChar char="q"/>
            </a:pPr>
            <a:r>
              <a:rPr lang="en-US" dirty="0" smtClean="0"/>
              <a:t> Establish a budget for your advertising investment.</a:t>
            </a:r>
          </a:p>
          <a:p>
            <a:pPr>
              <a:buFont typeface="Wingdings" charset="2"/>
              <a:buChar char="q"/>
            </a:pPr>
            <a:endParaRPr lang="en-US" dirty="0" smtClean="0"/>
          </a:p>
          <a:p>
            <a:pPr>
              <a:buFont typeface="Wingdings" charset="2"/>
              <a:buChar char="q"/>
            </a:pPr>
            <a:r>
              <a:rPr lang="en-US" dirty="0" smtClean="0"/>
              <a:t> Determine a mix for your advertising.</a:t>
            </a:r>
          </a:p>
          <a:p>
            <a:pPr>
              <a:buFont typeface="Wingdings" charset="2"/>
              <a:buChar char="q"/>
            </a:pPr>
            <a:endParaRPr lang="en-US" dirty="0" smtClean="0"/>
          </a:p>
          <a:p>
            <a:pPr>
              <a:buFont typeface="Wingdings" charset="2"/>
              <a:buChar char="q"/>
            </a:pPr>
            <a:r>
              <a:rPr lang="en-US" dirty="0" smtClean="0"/>
              <a:t> Track your advertising investment.</a:t>
            </a:r>
          </a:p>
          <a:p>
            <a:pPr>
              <a:buFont typeface="Wingdings" charset="2"/>
              <a:buChar char="q"/>
            </a:pPr>
            <a:endParaRPr lang="en-US" dirty="0" smtClean="0"/>
          </a:p>
          <a:p>
            <a:pPr>
              <a:buFont typeface="Wingdings" charset="2"/>
              <a:buChar char="q"/>
            </a:pPr>
            <a:r>
              <a:rPr lang="en-US" dirty="0" smtClean="0"/>
              <a:t> Create effective in-store promotion.</a:t>
            </a:r>
          </a:p>
          <a:p>
            <a:pPr>
              <a:buFont typeface="Wingdings" charset="2"/>
              <a:buChar char="q"/>
            </a:pPr>
            <a:endParaRPr lang="en-US" dirty="0" smtClean="0"/>
          </a:p>
          <a:p>
            <a:pPr>
              <a:buFont typeface="Wingdings" charset="2"/>
              <a:buChar char="q"/>
            </a:pPr>
            <a:r>
              <a:rPr lang="en-US" dirty="0" smtClean="0"/>
              <a:t> Establish an employee training program.</a:t>
            </a:r>
          </a:p>
          <a:p>
            <a:pPr>
              <a:buFont typeface="Wingdings" charset="2"/>
              <a:buChar char="q"/>
            </a:pPr>
            <a:endParaRPr lang="en-US" dirty="0" smtClean="0"/>
          </a:p>
          <a:p>
            <a:pPr>
              <a:buFont typeface="Wingdings" charset="2"/>
              <a:buChar char="q"/>
            </a:pPr>
            <a:r>
              <a:rPr lang="en-US" dirty="0" smtClean="0"/>
              <a:t> Demonstrate customer appreciation.</a:t>
            </a:r>
          </a:p>
          <a:p>
            <a:endParaRPr lang="en-US" dirty="0"/>
          </a:p>
        </p:txBody>
      </p:sp>
      <p:sp>
        <p:nvSpPr>
          <p:cNvPr id="3" name="Title 2"/>
          <p:cNvSpPr>
            <a:spLocks noGrp="1"/>
          </p:cNvSpPr>
          <p:nvPr>
            <p:ph type="title"/>
          </p:nvPr>
        </p:nvSpPr>
        <p:spPr/>
        <p:txBody>
          <a:bodyPr>
            <a:normAutofit fontScale="90000"/>
          </a:bodyPr>
          <a:lstStyle/>
          <a:p>
            <a:pPr algn="ctr"/>
            <a:r>
              <a:rPr lang="en-US" dirty="0" smtClean="0"/>
              <a:t>10 Keys to Successful Marketing</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RJ powerpoint.jpg"/>
          <p:cNvPicPr>
            <a:picLocks noChangeAspect="1"/>
          </p:cNvPicPr>
          <p:nvPr/>
        </p:nvPicPr>
        <p:blipFill>
          <a:blip r:embed="rId2"/>
          <a:stretch>
            <a:fillRect/>
          </a:stretch>
        </p:blipFill>
        <p:spPr>
          <a:xfrm>
            <a:off x="2286000" y="0"/>
            <a:ext cx="4783282" cy="6190129"/>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b="1" dirty="0" smtClean="0"/>
              <a:t>“Pull” advertising</a:t>
            </a:r>
            <a:r>
              <a:rPr lang="en-US" dirty="0" smtClean="0"/>
              <a:t> is geared to draw visitors to your business when they are actively seeking your product or service.</a:t>
            </a:r>
          </a:p>
          <a:p>
            <a:endParaRPr lang="en-US" dirty="0" smtClean="0"/>
          </a:p>
          <a:p>
            <a:r>
              <a:rPr lang="en-US" dirty="0" smtClean="0"/>
              <a:t>Prime examples of “pull” advertising are search engine optimization, cost per click search engines, directory listings, yellow page ads, newspaper classifieds and shopping portals such as mySimon and DealTime.</a:t>
            </a:r>
          </a:p>
          <a:p>
            <a:endParaRPr lang="en-US" dirty="0" smtClean="0"/>
          </a:p>
          <a:p>
            <a:r>
              <a:rPr lang="en-US" b="1" dirty="0" smtClean="0"/>
              <a:t>“Push” advertising </a:t>
            </a:r>
            <a:r>
              <a:rPr lang="en-US" dirty="0" smtClean="0"/>
              <a:t>refers to all efforts to get the word out to an entire group of potential customers in order to hit the few that may be currently interested in your product or service.</a:t>
            </a:r>
          </a:p>
          <a:p>
            <a:endParaRPr lang="en-US" dirty="0" smtClean="0"/>
          </a:p>
          <a:p>
            <a:r>
              <a:rPr lang="en-US" dirty="0" smtClean="0"/>
              <a:t>Most traditional offline advertising efforts (magazine, billboard, newspaper, TV, etc.), as well as online banner ads and email broadcasts, are considered “push” marketing. </a:t>
            </a:r>
            <a:endParaRPr lang="en-US" dirty="0"/>
          </a:p>
        </p:txBody>
      </p:sp>
      <p:sp>
        <p:nvSpPr>
          <p:cNvPr id="3" name="Title 2"/>
          <p:cNvSpPr>
            <a:spLocks noGrp="1"/>
          </p:cNvSpPr>
          <p:nvPr>
            <p:ph type="title"/>
          </p:nvPr>
        </p:nvSpPr>
        <p:spPr/>
        <p:txBody>
          <a:bodyPr/>
          <a:lstStyle/>
          <a:p>
            <a:pPr algn="ctr"/>
            <a:r>
              <a:rPr lang="en-US" dirty="0" smtClean="0"/>
              <a:t>“Push” vs. “Pull” Advertising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en-US" dirty="0" smtClean="0"/>
              <a:t>1. Considering advertising as an expense; it is an investment.</a:t>
            </a:r>
          </a:p>
          <a:p>
            <a:endParaRPr lang="en-US" dirty="0" smtClean="0"/>
          </a:p>
          <a:p>
            <a:r>
              <a:rPr lang="en-US" dirty="0" smtClean="0"/>
              <a:t>2. Expecting instant results. Advertising is like exercise and takes time to build desired results.</a:t>
            </a:r>
          </a:p>
          <a:p>
            <a:endParaRPr lang="en-US" dirty="0" smtClean="0"/>
          </a:p>
          <a:p>
            <a:r>
              <a:rPr lang="en-US" dirty="0" smtClean="0"/>
              <a:t>3. Waiting until your business is suffering to advertise.</a:t>
            </a:r>
          </a:p>
          <a:p>
            <a:endParaRPr lang="en-US" dirty="0" smtClean="0"/>
          </a:p>
          <a:p>
            <a:r>
              <a:rPr lang="en-US" dirty="0" smtClean="0"/>
              <a:t>4. Expecting results without planning your advertising.</a:t>
            </a:r>
          </a:p>
          <a:p>
            <a:endParaRPr lang="en-US" dirty="0" smtClean="0"/>
          </a:p>
          <a:p>
            <a:r>
              <a:rPr lang="en-US" dirty="0" smtClean="0"/>
              <a:t>5. Choosing a medium just because you like the sales person.</a:t>
            </a:r>
          </a:p>
          <a:p>
            <a:endParaRPr lang="en-US" dirty="0" smtClean="0"/>
          </a:p>
          <a:p>
            <a:r>
              <a:rPr lang="en-US" dirty="0" smtClean="0"/>
              <a:t>6. Forgetting the co-op dollars available to your business.</a:t>
            </a:r>
          </a:p>
          <a:p>
            <a:endParaRPr lang="en-US" dirty="0" smtClean="0"/>
          </a:p>
          <a:p>
            <a:r>
              <a:rPr lang="en-US" dirty="0" smtClean="0"/>
              <a:t>7. Not budgeting for your advertising.</a:t>
            </a:r>
          </a:p>
          <a:p>
            <a:endParaRPr lang="en-US" dirty="0" smtClean="0"/>
          </a:p>
          <a:p>
            <a:r>
              <a:rPr lang="en-US" dirty="0" smtClean="0"/>
              <a:t>8. Thinking nothing new is happening in advertising.</a:t>
            </a:r>
          </a:p>
          <a:p>
            <a:endParaRPr lang="en-US" dirty="0" smtClean="0"/>
          </a:p>
          <a:p>
            <a:r>
              <a:rPr lang="en-US" dirty="0" smtClean="0"/>
              <a:t>9. Not changing with the times.</a:t>
            </a:r>
          </a:p>
          <a:p>
            <a:endParaRPr lang="en-US" dirty="0" smtClean="0"/>
          </a:p>
          <a:p>
            <a:r>
              <a:rPr lang="en-US" dirty="0" smtClean="0"/>
              <a:t>10. Trying to change too quickly and losing your identity.</a:t>
            </a:r>
          </a:p>
          <a:p>
            <a:endParaRPr lang="en-US" dirty="0" smtClean="0"/>
          </a:p>
          <a:p>
            <a:r>
              <a:rPr lang="en-US" dirty="0" smtClean="0"/>
              <a:t>11. Not having a uniqueness in your advertising message.</a:t>
            </a:r>
            <a:endParaRPr lang="en-US" dirty="0"/>
          </a:p>
        </p:txBody>
      </p:sp>
      <p:sp>
        <p:nvSpPr>
          <p:cNvPr id="3" name="Title 2"/>
          <p:cNvSpPr>
            <a:spLocks noGrp="1"/>
          </p:cNvSpPr>
          <p:nvPr>
            <p:ph type="title"/>
          </p:nvPr>
        </p:nvSpPr>
        <p:spPr/>
        <p:txBody>
          <a:bodyPr>
            <a:normAutofit fontScale="90000"/>
          </a:bodyPr>
          <a:lstStyle/>
          <a:p>
            <a:pPr algn="ctr"/>
            <a:r>
              <a:rPr lang="en-US" dirty="0" smtClean="0"/>
              <a:t>Avoid These 11 Advertising Mistakes: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The American Marketing Association (AMA) defines a brand as a “name, term, sign, symbol or design, or a combination of them intended to identify the goods and services of one seller or group of sellers and to differentiate them from those of other sellers.”</a:t>
            </a:r>
          </a:p>
          <a:p>
            <a:endParaRPr lang="en-US" dirty="0"/>
          </a:p>
        </p:txBody>
      </p:sp>
      <p:sp>
        <p:nvSpPr>
          <p:cNvPr id="3" name="Title 2"/>
          <p:cNvSpPr>
            <a:spLocks noGrp="1"/>
          </p:cNvSpPr>
          <p:nvPr>
            <p:ph type="title"/>
          </p:nvPr>
        </p:nvSpPr>
        <p:spPr>
          <a:xfrm>
            <a:off x="609600" y="0"/>
            <a:ext cx="8229600" cy="1481328"/>
          </a:xfrm>
        </p:spPr>
        <p:txBody>
          <a:bodyPr>
            <a:noAutofit/>
          </a:bodyPr>
          <a:lstStyle/>
          <a:p>
            <a:pPr algn="ctr"/>
            <a:r>
              <a:rPr lang="en-US" sz="4400" dirty="0" smtClean="0"/>
              <a:t>What is Branding?</a:t>
            </a:r>
            <a:endParaRPr lang="en-US" sz="4400"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en-US" dirty="0" smtClean="0"/>
              <a:t>1. </a:t>
            </a:r>
            <a:r>
              <a:rPr lang="en-US" b="1" dirty="0" smtClean="0"/>
              <a:t>Treating the receptionist and secretary with less respect than you’d give the prospect.</a:t>
            </a:r>
            <a:r>
              <a:rPr lang="en-US" dirty="0" smtClean="0"/>
              <a:t> If you plan to build a relationship with that prospect, it’s wise to make a friend of the secretary.</a:t>
            </a:r>
          </a:p>
          <a:p>
            <a:endParaRPr lang="en-US" dirty="0" smtClean="0"/>
          </a:p>
          <a:p>
            <a:r>
              <a:rPr lang="en-US" dirty="0" smtClean="0"/>
              <a:t>2. </a:t>
            </a:r>
            <a:r>
              <a:rPr lang="en-US" b="1" dirty="0" smtClean="0"/>
              <a:t>Not doing your homework on the company, their needs and problems. </a:t>
            </a:r>
            <a:r>
              <a:rPr lang="en-US" dirty="0" smtClean="0"/>
              <a:t>Before you make the first contact, be armed with plenty of background information.</a:t>
            </a:r>
          </a:p>
          <a:p>
            <a:endParaRPr lang="en-US" dirty="0" smtClean="0"/>
          </a:p>
          <a:p>
            <a:r>
              <a:rPr lang="en-US" dirty="0" smtClean="0"/>
              <a:t> 3. </a:t>
            </a:r>
            <a:r>
              <a:rPr lang="en-US" b="1" dirty="0" smtClean="0"/>
              <a:t>Arriving at a sales call ill-prepared.</a:t>
            </a:r>
            <a:r>
              <a:rPr lang="en-US" dirty="0" smtClean="0"/>
              <a:t> Do you have all necessary paper, brochures, samples?</a:t>
            </a:r>
          </a:p>
          <a:p>
            <a:endParaRPr lang="en-US" dirty="0" smtClean="0"/>
          </a:p>
          <a:p>
            <a:r>
              <a:rPr lang="en-US" dirty="0" smtClean="0"/>
              <a:t>4. </a:t>
            </a:r>
            <a:r>
              <a:rPr lang="en-US" b="1" dirty="0" smtClean="0"/>
              <a:t>Talking too much</a:t>
            </a:r>
            <a:r>
              <a:rPr lang="en-US" dirty="0" smtClean="0"/>
              <a:t>. Ask questions and listen. Control the conversation, don’t monopolize it.</a:t>
            </a:r>
          </a:p>
          <a:p>
            <a:endParaRPr lang="en-US" dirty="0" smtClean="0"/>
          </a:p>
          <a:p>
            <a:r>
              <a:rPr lang="en-US" dirty="0" smtClean="0"/>
              <a:t>5. </a:t>
            </a:r>
            <a:r>
              <a:rPr lang="en-US" b="1" dirty="0" smtClean="0"/>
              <a:t>Giving recommendations before asking your prospect’s needs. </a:t>
            </a:r>
            <a:r>
              <a:rPr lang="en-US" dirty="0" smtClean="0"/>
              <a:t>Even though you’ve researched their needs, ask your prospect what their needs are.</a:t>
            </a:r>
          </a:p>
          <a:p>
            <a:endParaRPr lang="en-US" dirty="0" smtClean="0"/>
          </a:p>
          <a:p>
            <a:r>
              <a:rPr lang="en-US" dirty="0" smtClean="0"/>
              <a:t>6. </a:t>
            </a:r>
            <a:r>
              <a:rPr lang="en-US" b="1" dirty="0" smtClean="0"/>
              <a:t>Making yourself at home in the prospect’s office before being asked to</a:t>
            </a:r>
            <a:r>
              <a:rPr lang="en-US" dirty="0" smtClean="0"/>
              <a:t>. Don’t until you’ve been invited to do so.</a:t>
            </a:r>
          </a:p>
          <a:p>
            <a:endParaRPr lang="en-US" dirty="0" smtClean="0"/>
          </a:p>
          <a:p>
            <a:r>
              <a:rPr lang="en-US" dirty="0" smtClean="0"/>
              <a:t>7. </a:t>
            </a:r>
            <a:r>
              <a:rPr lang="en-US" b="1" dirty="0" smtClean="0"/>
              <a:t>Being late.</a:t>
            </a:r>
            <a:r>
              <a:rPr lang="en-US" dirty="0" smtClean="0"/>
              <a:t> Just don’t do it. If it’s unavoidable, be sure to call before your scheduled appointment time.</a:t>
            </a:r>
          </a:p>
          <a:p>
            <a:endParaRPr lang="en-US" dirty="0" smtClean="0"/>
          </a:p>
          <a:p>
            <a:r>
              <a:rPr lang="en-US" dirty="0" smtClean="0"/>
              <a:t>8. </a:t>
            </a:r>
            <a:r>
              <a:rPr lang="en-US" b="1" dirty="0" smtClean="0"/>
              <a:t>Using sloppy or inappropriate language.</a:t>
            </a:r>
            <a:r>
              <a:rPr lang="en-US" dirty="0" smtClean="0"/>
              <a:t> Be careful of slang and words like, “anyways,” “yeah,” and “you guys.” Don’t curse.</a:t>
            </a:r>
          </a:p>
          <a:p>
            <a:endParaRPr lang="en-US" dirty="0" smtClean="0"/>
          </a:p>
          <a:p>
            <a:r>
              <a:rPr lang="en-US" dirty="0" smtClean="0"/>
              <a:t>9. </a:t>
            </a:r>
            <a:r>
              <a:rPr lang="en-US" b="1" dirty="0" smtClean="0"/>
              <a:t>Poor grooming.</a:t>
            </a:r>
            <a:r>
              <a:rPr lang="en-US" dirty="0" smtClean="0"/>
              <a:t> Look professional.</a:t>
            </a:r>
          </a:p>
          <a:p>
            <a:endParaRPr lang="en-US" dirty="0" smtClean="0"/>
          </a:p>
          <a:p>
            <a:r>
              <a:rPr lang="en-US" dirty="0" smtClean="0"/>
              <a:t>10. </a:t>
            </a:r>
            <a:r>
              <a:rPr lang="en-US" b="1" dirty="0" smtClean="0"/>
              <a:t>Negative attitude</a:t>
            </a:r>
            <a:r>
              <a:rPr lang="en-US" dirty="0" smtClean="0"/>
              <a:t>. Wear a smile. Be confident. Give your client a solid handshake. A negative attitude will put a cloud over your message.  </a:t>
            </a:r>
            <a:endParaRPr lang="en-US" dirty="0"/>
          </a:p>
        </p:txBody>
      </p:sp>
      <p:sp>
        <p:nvSpPr>
          <p:cNvPr id="3" name="Title 2"/>
          <p:cNvSpPr>
            <a:spLocks noGrp="1"/>
          </p:cNvSpPr>
          <p:nvPr>
            <p:ph type="title"/>
          </p:nvPr>
        </p:nvSpPr>
        <p:spPr/>
        <p:txBody>
          <a:bodyPr>
            <a:normAutofit fontScale="90000"/>
          </a:bodyPr>
          <a:lstStyle/>
          <a:p>
            <a:pPr algn="ctr"/>
            <a:r>
              <a:rPr lang="en-US" dirty="0" smtClean="0"/>
              <a:t>10 Ways to Sabotage a First Impression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rmAutofit fontScale="92500" lnSpcReduction="20000"/>
          </a:bodyPr>
          <a:lstStyle/>
          <a:p>
            <a:pPr>
              <a:buFont typeface="Wingdings" charset="2"/>
              <a:buChar char="q"/>
            </a:pPr>
            <a:r>
              <a:rPr lang="en-US" sz="2400" dirty="0" smtClean="0"/>
              <a:t>Getting to know your product inside and out!</a:t>
            </a:r>
          </a:p>
          <a:p>
            <a:pPr>
              <a:buFont typeface="Wingdings" charset="2"/>
              <a:buChar char="q"/>
            </a:pPr>
            <a:endParaRPr lang="en-US" sz="2400" dirty="0" smtClean="0"/>
          </a:p>
          <a:p>
            <a:pPr>
              <a:buFont typeface="Wingdings" charset="2"/>
              <a:buChar char="q"/>
            </a:pPr>
            <a:r>
              <a:rPr lang="en-US" sz="2400" dirty="0" smtClean="0"/>
              <a:t>Getting to know yourself.</a:t>
            </a:r>
          </a:p>
          <a:p>
            <a:pPr>
              <a:buFont typeface="Wingdings" charset="2"/>
              <a:buChar char="q"/>
            </a:pPr>
            <a:endParaRPr lang="en-US" sz="2400" dirty="0" smtClean="0"/>
          </a:p>
          <a:p>
            <a:pPr>
              <a:buFont typeface="Wingdings" charset="2"/>
              <a:buChar char="q"/>
            </a:pPr>
            <a:r>
              <a:rPr lang="en-US" sz="2400" dirty="0" smtClean="0"/>
              <a:t>Learning about your customer’s business. Understanding his/her wants and needs.</a:t>
            </a:r>
          </a:p>
          <a:p>
            <a:pPr>
              <a:buFont typeface="Wingdings" charset="2"/>
              <a:buChar char="q"/>
            </a:pPr>
            <a:endParaRPr lang="en-US" sz="2400" dirty="0" smtClean="0"/>
          </a:p>
          <a:p>
            <a:pPr>
              <a:buFont typeface="Wingdings" charset="2"/>
              <a:buChar char="q"/>
            </a:pPr>
            <a:r>
              <a:rPr lang="en-US" sz="2400" dirty="0" smtClean="0"/>
              <a:t>Coming to a conclusion about how your newspaper can best be utilized, and then developing a long-term plan.</a:t>
            </a:r>
          </a:p>
          <a:p>
            <a:pPr>
              <a:buFont typeface="Wingdings" charset="2"/>
              <a:buChar char="q"/>
            </a:pPr>
            <a:endParaRPr lang="en-US" sz="2400" dirty="0" smtClean="0"/>
          </a:p>
          <a:p>
            <a:pPr>
              <a:buFont typeface="Wingdings" charset="2"/>
              <a:buChar char="q"/>
            </a:pPr>
            <a:r>
              <a:rPr lang="en-US" sz="2400" smtClean="0"/>
              <a:t>Bringing </a:t>
            </a:r>
            <a:r>
              <a:rPr lang="en-US" sz="2400" dirty="0" smtClean="0"/>
              <a:t>your customer to the same conclusion.</a:t>
            </a:r>
          </a:p>
          <a:p>
            <a:pPr>
              <a:buNone/>
            </a:pPr>
            <a:r>
              <a:rPr lang="en-US" sz="2400" dirty="0" smtClean="0"/>
              <a:t> </a:t>
            </a:r>
          </a:p>
          <a:p>
            <a:pPr>
              <a:buFont typeface="Wingdings" charset="2"/>
              <a:buChar char="q"/>
            </a:pPr>
            <a:r>
              <a:rPr lang="en-US" sz="2400" dirty="0" smtClean="0"/>
              <a:t>Implementing the plan!!! </a:t>
            </a:r>
          </a:p>
        </p:txBody>
      </p:sp>
      <p:sp>
        <p:nvSpPr>
          <p:cNvPr id="3" name="Title 2"/>
          <p:cNvSpPr>
            <a:spLocks noGrp="1"/>
          </p:cNvSpPr>
          <p:nvPr>
            <p:ph type="title"/>
          </p:nvPr>
        </p:nvSpPr>
        <p:spPr/>
        <p:txBody>
          <a:bodyPr/>
          <a:lstStyle/>
          <a:p>
            <a:pPr algn="ctr"/>
            <a:r>
              <a:rPr lang="en-US" dirty="0" smtClean="0"/>
              <a:t>Effective Selling Means: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Advertising is the business, or the art, if you please, of telling someone something that should be important to him or her. It is a substitute for talking to someone.</a:t>
            </a:r>
          </a:p>
          <a:p>
            <a:endParaRPr lang="en-US" dirty="0" smtClean="0"/>
          </a:p>
          <a:p>
            <a:r>
              <a:rPr lang="en-US" sz="1800" dirty="0" smtClean="0"/>
              <a:t>-by Fairfax M. Cone</a:t>
            </a:r>
          </a:p>
          <a:p>
            <a:r>
              <a:rPr lang="en-US" sz="1800" dirty="0" smtClean="0"/>
              <a:t>Foote, Cone &amp; Belding </a:t>
            </a:r>
            <a:endParaRPr lang="en-US" sz="1800" dirty="0"/>
          </a:p>
        </p:txBody>
      </p:sp>
      <p:sp>
        <p:nvSpPr>
          <p:cNvPr id="3" name="Title 2"/>
          <p:cNvSpPr>
            <a:spLocks noGrp="1"/>
          </p:cNvSpPr>
          <p:nvPr>
            <p:ph type="title"/>
          </p:nvPr>
        </p:nvSpPr>
        <p:spPr/>
        <p:txBody>
          <a:bodyPr/>
          <a:lstStyle/>
          <a:p>
            <a:pPr algn="ctr"/>
            <a:r>
              <a:rPr lang="en-US" dirty="0" smtClean="0"/>
              <a:t>ADVERTISING: What is it?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Font typeface="Wingdings" charset="2"/>
              <a:buChar char="q"/>
            </a:pPr>
            <a:endParaRPr lang="en-US" dirty="0" smtClean="0"/>
          </a:p>
          <a:p>
            <a:pPr>
              <a:buFont typeface="Wingdings" charset="2"/>
              <a:buChar char="q"/>
            </a:pPr>
            <a:r>
              <a:rPr lang="en-US" dirty="0" smtClean="0"/>
              <a:t>Newspapers are widely accepted in Nebraska. 91% of adults in Nebraska read a newspaper in the past four weeks</a:t>
            </a:r>
          </a:p>
          <a:p>
            <a:pPr>
              <a:buFont typeface="Wingdings" charset="2"/>
              <a:buChar char="q"/>
            </a:pPr>
            <a:endParaRPr lang="en-US" dirty="0" smtClean="0"/>
          </a:p>
          <a:p>
            <a:pPr>
              <a:buFont typeface="Wingdings" charset="2"/>
              <a:buChar char="q"/>
            </a:pPr>
            <a:r>
              <a:rPr lang="en-US" dirty="0" smtClean="0"/>
              <a:t>There are 2.5 readers per copy </a:t>
            </a:r>
          </a:p>
          <a:p>
            <a:pPr>
              <a:buFont typeface="Wingdings" charset="2"/>
              <a:buChar char="q"/>
            </a:pPr>
            <a:endParaRPr lang="en-US" dirty="0" smtClean="0"/>
          </a:p>
          <a:p>
            <a:pPr>
              <a:buFont typeface="Wingdings" charset="2"/>
              <a:buChar char="q"/>
            </a:pPr>
            <a:r>
              <a:rPr lang="en-US" dirty="0" smtClean="0"/>
              <a:t>As household income rises, so does newspaper readership</a:t>
            </a:r>
          </a:p>
          <a:p>
            <a:pPr>
              <a:buFont typeface="Wingdings" charset="2"/>
              <a:buChar char="q"/>
            </a:pPr>
            <a:endParaRPr lang="en-US" dirty="0" smtClean="0"/>
          </a:p>
          <a:p>
            <a:pPr>
              <a:buFont typeface="Wingdings" charset="2"/>
              <a:buChar char="q"/>
            </a:pPr>
            <a:r>
              <a:rPr lang="en-US" dirty="0" smtClean="0"/>
              <a:t>Educated consumers are newspapers’ best customers</a:t>
            </a:r>
          </a:p>
          <a:p>
            <a:pPr>
              <a:buFont typeface="Wingdings" charset="2"/>
              <a:buChar char="q"/>
            </a:pPr>
            <a:endParaRPr lang="en-US" dirty="0" smtClean="0"/>
          </a:p>
          <a:p>
            <a:pPr>
              <a:buFont typeface="Wingdings" charset="2"/>
              <a:buChar char="q"/>
            </a:pPr>
            <a:r>
              <a:rPr lang="en-US" dirty="0" smtClean="0"/>
              <a:t>Newspaper readership increases with more job responsibility</a:t>
            </a:r>
          </a:p>
          <a:p>
            <a:pPr>
              <a:buFont typeface="Wingdings" charset="2"/>
              <a:buChar char="q"/>
            </a:pPr>
            <a:endParaRPr lang="en-US" dirty="0" smtClean="0"/>
          </a:p>
          <a:p>
            <a:pPr>
              <a:buFont typeface="Wingdings" charset="2"/>
              <a:buChar char="q"/>
            </a:pPr>
            <a:r>
              <a:rPr lang="en-US" dirty="0" smtClean="0"/>
              <a:t>Newspaper readership increases with home value</a:t>
            </a:r>
          </a:p>
          <a:p>
            <a:pPr>
              <a:buFont typeface="Wingdings" charset="2"/>
              <a:buChar char="q"/>
            </a:pPr>
            <a:endParaRPr lang="en-US" dirty="0"/>
          </a:p>
        </p:txBody>
      </p:sp>
      <p:sp>
        <p:nvSpPr>
          <p:cNvPr id="3" name="Title 2"/>
          <p:cNvSpPr>
            <a:spLocks noGrp="1"/>
          </p:cNvSpPr>
          <p:nvPr>
            <p:ph type="title"/>
          </p:nvPr>
        </p:nvSpPr>
        <p:spPr/>
        <p:txBody>
          <a:bodyPr>
            <a:normAutofit fontScale="90000"/>
          </a:bodyPr>
          <a:lstStyle/>
          <a:p>
            <a:pPr algn="ctr"/>
            <a:r>
              <a:rPr lang="en-US" dirty="0" smtClean="0"/>
              <a:t>Newspaper Readers are Most Wanted Consumers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Font typeface="Wingdings" charset="2"/>
              <a:buChar char="q"/>
            </a:pPr>
            <a:endParaRPr lang="en-US" dirty="0" smtClean="0"/>
          </a:p>
          <a:p>
            <a:pPr>
              <a:buFont typeface="Wingdings" charset="2"/>
              <a:buChar char="q"/>
            </a:pPr>
            <a:r>
              <a:rPr lang="en-US" dirty="0" smtClean="0"/>
              <a:t>Local news about your community: 52.8%</a:t>
            </a:r>
          </a:p>
          <a:p>
            <a:pPr>
              <a:buFont typeface="Wingdings" charset="2"/>
              <a:buChar char="q"/>
            </a:pPr>
            <a:endParaRPr lang="en-US" dirty="0" smtClean="0"/>
          </a:p>
          <a:p>
            <a:pPr>
              <a:buFont typeface="Wingdings" charset="2"/>
              <a:buChar char="q"/>
            </a:pPr>
            <a:r>
              <a:rPr lang="en-US" dirty="0" smtClean="0"/>
              <a:t>County news: 66.7%</a:t>
            </a:r>
          </a:p>
          <a:p>
            <a:pPr>
              <a:buFont typeface="Wingdings" charset="2"/>
              <a:buChar char="q"/>
            </a:pPr>
            <a:endParaRPr lang="en-US" dirty="0" smtClean="0"/>
          </a:p>
          <a:p>
            <a:pPr>
              <a:buFont typeface="Wingdings" charset="2"/>
              <a:buChar char="q"/>
            </a:pPr>
            <a:r>
              <a:rPr lang="en-US" dirty="0" smtClean="0"/>
              <a:t>Nebraska news: 46%</a:t>
            </a:r>
          </a:p>
          <a:p>
            <a:pPr>
              <a:buFont typeface="Wingdings" charset="2"/>
              <a:buChar char="q"/>
            </a:pPr>
            <a:endParaRPr lang="en-US" dirty="0" smtClean="0"/>
          </a:p>
          <a:p>
            <a:pPr>
              <a:buFont typeface="Wingdings" charset="2"/>
              <a:buChar char="q"/>
            </a:pPr>
            <a:r>
              <a:rPr lang="en-US" dirty="0" smtClean="0"/>
              <a:t>US national news: 22%</a:t>
            </a:r>
          </a:p>
          <a:p>
            <a:pPr>
              <a:buFont typeface="Wingdings" charset="2"/>
              <a:buChar char="q"/>
            </a:pPr>
            <a:endParaRPr lang="en-US" dirty="0" smtClean="0"/>
          </a:p>
          <a:p>
            <a:pPr>
              <a:buFont typeface="Wingdings" charset="2"/>
              <a:buChar char="q"/>
            </a:pPr>
            <a:r>
              <a:rPr lang="en-US" dirty="0" smtClean="0"/>
              <a:t>World news: 20%</a:t>
            </a:r>
          </a:p>
          <a:p>
            <a:pPr>
              <a:buFont typeface="Wingdings" charset="2"/>
              <a:buChar char="q"/>
            </a:pPr>
            <a:endParaRPr lang="en-US" dirty="0" smtClean="0"/>
          </a:p>
          <a:p>
            <a:pPr>
              <a:buFont typeface="Wingdings" charset="2"/>
              <a:buChar char="q"/>
            </a:pPr>
            <a:r>
              <a:rPr lang="en-US" dirty="0" smtClean="0"/>
              <a:t>Entertainment: 54%</a:t>
            </a:r>
          </a:p>
          <a:p>
            <a:pPr>
              <a:buFont typeface="Wingdings" charset="2"/>
              <a:buChar char="q"/>
            </a:pPr>
            <a:endParaRPr lang="en-US" dirty="0" smtClean="0"/>
          </a:p>
          <a:p>
            <a:pPr>
              <a:buFont typeface="Wingdings" charset="2"/>
              <a:buChar char="q"/>
            </a:pPr>
            <a:r>
              <a:rPr lang="en-US" dirty="0" smtClean="0"/>
              <a:t>Where to shop: 67%</a:t>
            </a:r>
          </a:p>
          <a:p>
            <a:pPr>
              <a:buFont typeface="Wingdings" charset="2"/>
              <a:buChar char="q"/>
            </a:pPr>
            <a:endParaRPr lang="en-US" dirty="0" smtClean="0"/>
          </a:p>
          <a:p>
            <a:pPr>
              <a:buFont typeface="Wingdings" charset="2"/>
              <a:buChar char="q"/>
            </a:pPr>
            <a:r>
              <a:rPr lang="en-US" dirty="0" smtClean="0"/>
              <a:t>Cost of products: 64% </a:t>
            </a:r>
            <a:endParaRPr lang="en-US" dirty="0"/>
          </a:p>
        </p:txBody>
      </p:sp>
      <p:sp>
        <p:nvSpPr>
          <p:cNvPr id="3" name="Title 2"/>
          <p:cNvSpPr>
            <a:spLocks noGrp="1"/>
          </p:cNvSpPr>
          <p:nvPr>
            <p:ph type="title"/>
          </p:nvPr>
        </p:nvSpPr>
        <p:spPr/>
        <p:txBody>
          <a:bodyPr>
            <a:normAutofit fontScale="90000"/>
          </a:bodyPr>
          <a:lstStyle/>
          <a:p>
            <a:pPr algn="ctr"/>
            <a:r>
              <a:rPr lang="en-US" dirty="0" smtClean="0"/>
              <a:t>Newspapers are Nebraskan’s </a:t>
            </a:r>
            <a:br>
              <a:rPr lang="en-US" dirty="0" smtClean="0"/>
            </a:br>
            <a:r>
              <a:rPr lang="en-US" dirty="0" smtClean="0"/>
              <a:t>#1 source for news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Reading a newspaper involves dedicated mental and physical interaction.</a:t>
            </a:r>
          </a:p>
          <a:p>
            <a:endParaRPr lang="en-US" dirty="0" smtClean="0"/>
          </a:p>
          <a:p>
            <a:r>
              <a:rPr lang="en-US" dirty="0" smtClean="0"/>
              <a:t>This involvement results in a captive audience that is focused on the information at hand.</a:t>
            </a:r>
          </a:p>
          <a:p>
            <a:endParaRPr lang="en-US" dirty="0" smtClean="0"/>
          </a:p>
          <a:p>
            <a:r>
              <a:rPr lang="en-US" dirty="0" smtClean="0"/>
              <a:t>Information of value can be absorbed, scrutinized, clipped, copied and saved for future reference at the convenience of the reader.</a:t>
            </a:r>
            <a:endParaRPr lang="en-US" dirty="0"/>
          </a:p>
        </p:txBody>
      </p:sp>
      <p:sp>
        <p:nvSpPr>
          <p:cNvPr id="3" name="Title 2"/>
          <p:cNvSpPr>
            <a:spLocks noGrp="1"/>
          </p:cNvSpPr>
          <p:nvPr>
            <p:ph type="title"/>
          </p:nvPr>
        </p:nvSpPr>
        <p:spPr/>
        <p:txBody>
          <a:bodyPr>
            <a:normAutofit fontScale="90000"/>
          </a:bodyPr>
          <a:lstStyle/>
          <a:p>
            <a:pPr algn="ctr"/>
            <a:r>
              <a:rPr lang="en-US" dirty="0" smtClean="0"/>
              <a:t>Newspapers are a user friendly medium</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endParaRPr lang="en-US" b="1" dirty="0" smtClean="0"/>
          </a:p>
          <a:p>
            <a:r>
              <a:rPr lang="en-US" b="1" dirty="0" smtClean="0"/>
              <a:t>CPM/Cost Per 1000 Impressions </a:t>
            </a:r>
            <a:r>
              <a:rPr lang="en-US" dirty="0" smtClean="0"/>
              <a:t>–</a:t>
            </a:r>
          </a:p>
          <a:p>
            <a:pPr>
              <a:buNone/>
            </a:pPr>
            <a:r>
              <a:rPr lang="en-US" dirty="0" smtClean="0"/>
              <a:t>	Advertiser pays every time 1000 impressions of their ad are shown (can’t guarantee they are seen by the user).</a:t>
            </a:r>
          </a:p>
          <a:p>
            <a:endParaRPr lang="en-US" dirty="0" smtClean="0"/>
          </a:p>
          <a:p>
            <a:r>
              <a:rPr lang="en-US" b="1" dirty="0" smtClean="0"/>
              <a:t>CTR/Click Thru Ratio</a:t>
            </a:r>
            <a:r>
              <a:rPr lang="en-US" dirty="0" smtClean="0"/>
              <a:t> –</a:t>
            </a:r>
          </a:p>
          <a:p>
            <a:pPr>
              <a:buNone/>
            </a:pPr>
            <a:r>
              <a:rPr lang="en-US" dirty="0" smtClean="0"/>
              <a:t>	The percent of impressions of an ad that are clicked on. CTR = #Clicks /  #Impressions.</a:t>
            </a:r>
          </a:p>
          <a:p>
            <a:endParaRPr lang="en-US" dirty="0" smtClean="0"/>
          </a:p>
          <a:p>
            <a:r>
              <a:rPr lang="en-US" dirty="0" smtClean="0"/>
              <a:t>I</a:t>
            </a:r>
            <a:r>
              <a:rPr lang="en-US" b="1" dirty="0" smtClean="0"/>
              <a:t>mpression</a:t>
            </a:r>
            <a:r>
              <a:rPr lang="en-US" dirty="0" smtClean="0"/>
              <a:t> –</a:t>
            </a:r>
          </a:p>
          <a:p>
            <a:pPr>
              <a:buNone/>
            </a:pPr>
            <a:r>
              <a:rPr lang="en-US" dirty="0" smtClean="0"/>
              <a:t> 	A single potential view of an ad. This is not the same as actual views, because an ad may be out of view or not seen by a reader or web user.</a:t>
            </a:r>
          </a:p>
          <a:p>
            <a:endParaRPr lang="en-US" dirty="0" smtClean="0"/>
          </a:p>
          <a:p>
            <a:r>
              <a:rPr lang="en-US" b="1" dirty="0" smtClean="0"/>
              <a:t>Tracking</a:t>
            </a:r>
            <a:r>
              <a:rPr lang="en-US" dirty="0" smtClean="0"/>
              <a:t> –</a:t>
            </a:r>
          </a:p>
          <a:p>
            <a:pPr>
              <a:buNone/>
            </a:pPr>
            <a:r>
              <a:rPr lang="en-US" dirty="0" smtClean="0"/>
              <a:t> 	The ability of online advertising to measure every step of the advertising process, from impression, to click-to action, to advertiser revenue. Tracking is done with server logs, ad management software, and other software packages.</a:t>
            </a:r>
          </a:p>
          <a:p>
            <a:endParaRPr lang="en-US" dirty="0" smtClean="0"/>
          </a:p>
          <a:p>
            <a:r>
              <a:rPr lang="en-US" b="1" dirty="0" smtClean="0"/>
              <a:t>Unique User</a:t>
            </a:r>
            <a:r>
              <a:rPr lang="en-US" dirty="0" smtClean="0"/>
              <a:t> –</a:t>
            </a:r>
          </a:p>
          <a:p>
            <a:pPr>
              <a:buNone/>
            </a:pPr>
            <a:r>
              <a:rPr lang="en-US" dirty="0" smtClean="0"/>
              <a:t>	A view of your web site by a unique person. Multiple visits in that time period, by the same person, count as a single unique user. You can get this number from your server logs.      </a:t>
            </a:r>
          </a:p>
        </p:txBody>
      </p:sp>
      <p:sp>
        <p:nvSpPr>
          <p:cNvPr id="3" name="Title 2"/>
          <p:cNvSpPr>
            <a:spLocks noGrp="1"/>
          </p:cNvSpPr>
          <p:nvPr>
            <p:ph type="title"/>
          </p:nvPr>
        </p:nvSpPr>
        <p:spPr/>
        <p:txBody>
          <a:bodyPr/>
          <a:lstStyle/>
          <a:p>
            <a:pPr algn="ctr"/>
            <a:r>
              <a:rPr lang="en-US" dirty="0" smtClean="0"/>
              <a:t>Online Advertising Glossary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numCol="2" spcCol="0">
            <a:normAutofit fontScale="55000" lnSpcReduction="20000"/>
          </a:bodyPr>
          <a:lstStyle/>
          <a:p>
            <a:pPr>
              <a:buFont typeface="Wingdings" charset="2"/>
              <a:buChar char="q"/>
            </a:pPr>
            <a:r>
              <a:rPr lang="en-US" dirty="0" smtClean="0"/>
              <a:t>Attitude</a:t>
            </a:r>
          </a:p>
          <a:p>
            <a:pPr>
              <a:buFont typeface="Wingdings" charset="2"/>
              <a:buChar char="q"/>
            </a:pPr>
            <a:endParaRPr lang="en-US" dirty="0" smtClean="0"/>
          </a:p>
          <a:p>
            <a:pPr>
              <a:buFont typeface="Wingdings" charset="2"/>
              <a:buChar char="q"/>
            </a:pPr>
            <a:r>
              <a:rPr lang="en-US" dirty="0" smtClean="0"/>
              <a:t>Product knowledge</a:t>
            </a:r>
          </a:p>
          <a:p>
            <a:pPr>
              <a:buFont typeface="Wingdings" charset="2"/>
              <a:buChar char="q"/>
            </a:pPr>
            <a:endParaRPr lang="en-US" dirty="0" smtClean="0"/>
          </a:p>
          <a:p>
            <a:pPr>
              <a:buFont typeface="Wingdings" charset="2"/>
              <a:buChar char="q"/>
            </a:pPr>
            <a:r>
              <a:rPr lang="en-US" dirty="0" smtClean="0"/>
              <a:t>People skills</a:t>
            </a:r>
          </a:p>
          <a:p>
            <a:pPr>
              <a:buFont typeface="Wingdings" charset="2"/>
              <a:buChar char="q"/>
            </a:pPr>
            <a:endParaRPr lang="en-US" dirty="0" smtClean="0"/>
          </a:p>
          <a:p>
            <a:pPr>
              <a:buFont typeface="Wingdings" charset="2"/>
              <a:buChar char="q"/>
            </a:pPr>
            <a:r>
              <a:rPr lang="en-US" dirty="0" smtClean="0"/>
              <a:t>Persuasive ability</a:t>
            </a:r>
          </a:p>
          <a:p>
            <a:pPr>
              <a:buFont typeface="Wingdings" charset="2"/>
              <a:buChar char="q"/>
            </a:pPr>
            <a:endParaRPr lang="en-US" dirty="0" smtClean="0"/>
          </a:p>
          <a:p>
            <a:pPr>
              <a:buFont typeface="Wingdings" charset="2"/>
              <a:buChar char="q"/>
            </a:pPr>
            <a:r>
              <a:rPr lang="en-US" dirty="0" smtClean="0"/>
              <a:t>Telephone skills</a:t>
            </a:r>
          </a:p>
          <a:p>
            <a:pPr>
              <a:buFont typeface="Wingdings" charset="2"/>
              <a:buChar char="q"/>
            </a:pPr>
            <a:endParaRPr lang="en-US" dirty="0" smtClean="0"/>
          </a:p>
          <a:p>
            <a:pPr>
              <a:buFont typeface="Wingdings" charset="2"/>
              <a:buChar char="q"/>
            </a:pPr>
            <a:r>
              <a:rPr lang="en-US" dirty="0" smtClean="0"/>
              <a:t>Creative ability</a:t>
            </a:r>
          </a:p>
          <a:p>
            <a:pPr>
              <a:buFont typeface="Wingdings" charset="2"/>
              <a:buChar char="q"/>
            </a:pPr>
            <a:endParaRPr lang="en-US" dirty="0" smtClean="0"/>
          </a:p>
          <a:p>
            <a:pPr>
              <a:buFont typeface="Wingdings" charset="2"/>
              <a:buChar char="q"/>
            </a:pPr>
            <a:r>
              <a:rPr lang="en-US" dirty="0" smtClean="0"/>
              <a:t>Organizational skills</a:t>
            </a:r>
          </a:p>
          <a:p>
            <a:pPr>
              <a:buFont typeface="Wingdings" charset="2"/>
              <a:buChar char="q"/>
            </a:pPr>
            <a:endParaRPr lang="en-US" dirty="0" smtClean="0"/>
          </a:p>
          <a:p>
            <a:pPr>
              <a:buFont typeface="Wingdings" charset="2"/>
              <a:buChar char="q"/>
            </a:pPr>
            <a:r>
              <a:rPr lang="en-US" dirty="0" smtClean="0"/>
              <a:t>Writing skills</a:t>
            </a:r>
          </a:p>
          <a:p>
            <a:pPr>
              <a:buFont typeface="Wingdings" charset="2"/>
              <a:buChar char="q"/>
            </a:pPr>
            <a:endParaRPr lang="en-US" dirty="0" smtClean="0"/>
          </a:p>
          <a:p>
            <a:pPr>
              <a:buFont typeface="Wingdings" charset="2"/>
              <a:buChar char="q"/>
            </a:pPr>
            <a:r>
              <a:rPr lang="en-US" dirty="0" smtClean="0"/>
              <a:t>Prospecting skills</a:t>
            </a:r>
          </a:p>
          <a:p>
            <a:pPr>
              <a:buFont typeface="Wingdings" charset="2"/>
              <a:buChar char="q"/>
            </a:pPr>
            <a:endParaRPr lang="en-US" dirty="0" smtClean="0"/>
          </a:p>
          <a:p>
            <a:pPr>
              <a:buFont typeface="Wingdings" charset="2"/>
              <a:buChar char="q"/>
            </a:pPr>
            <a:r>
              <a:rPr lang="en-US" dirty="0" smtClean="0"/>
              <a:t>Management skills</a:t>
            </a:r>
          </a:p>
          <a:p>
            <a:pPr>
              <a:buFont typeface="Wingdings" charset="2"/>
              <a:buChar char="q"/>
            </a:pPr>
            <a:endParaRPr lang="en-US" dirty="0" smtClean="0"/>
          </a:p>
          <a:p>
            <a:pPr>
              <a:buFont typeface="Wingdings" charset="2"/>
              <a:buChar char="q"/>
            </a:pPr>
            <a:r>
              <a:rPr lang="en-US" dirty="0" smtClean="0"/>
              <a:t>Reliability/service skills</a:t>
            </a:r>
          </a:p>
          <a:p>
            <a:pPr>
              <a:buFont typeface="Wingdings" charset="2"/>
              <a:buChar char="q"/>
            </a:pPr>
            <a:endParaRPr lang="en-US" dirty="0" smtClean="0"/>
          </a:p>
          <a:p>
            <a:pPr>
              <a:buFont typeface="Wingdings" charset="2"/>
              <a:buChar char="q"/>
            </a:pPr>
            <a:r>
              <a:rPr lang="en-US" dirty="0" smtClean="0"/>
              <a:t>Ability to focus/set goals</a:t>
            </a:r>
          </a:p>
          <a:p>
            <a:pPr>
              <a:buFont typeface="Wingdings" charset="2"/>
              <a:buChar char="q"/>
            </a:pPr>
            <a:endParaRPr lang="en-US" dirty="0" smtClean="0"/>
          </a:p>
          <a:p>
            <a:pPr>
              <a:buFont typeface="Wingdings" charset="2"/>
              <a:buChar char="q"/>
            </a:pPr>
            <a:r>
              <a:rPr lang="en-US" dirty="0" smtClean="0"/>
              <a:t>Dealing with rejection/objections</a:t>
            </a:r>
          </a:p>
          <a:p>
            <a:pPr>
              <a:buFont typeface="Wingdings" charset="2"/>
              <a:buChar char="q"/>
            </a:pPr>
            <a:endParaRPr lang="en-US" dirty="0" smtClean="0"/>
          </a:p>
          <a:p>
            <a:pPr>
              <a:buFont typeface="Wingdings" charset="2"/>
              <a:buChar char="q"/>
            </a:pPr>
            <a:r>
              <a:rPr lang="en-US" dirty="0" smtClean="0"/>
              <a:t>Selling new business</a:t>
            </a:r>
          </a:p>
          <a:p>
            <a:pPr>
              <a:buFont typeface="Wingdings" charset="2"/>
              <a:buChar char="q"/>
            </a:pPr>
            <a:endParaRPr lang="en-US" dirty="0" smtClean="0"/>
          </a:p>
          <a:p>
            <a:pPr>
              <a:buFont typeface="Wingdings" charset="2"/>
              <a:buChar char="q"/>
            </a:pPr>
            <a:r>
              <a:rPr lang="en-US" dirty="0" smtClean="0"/>
              <a:t>Level of commitment</a:t>
            </a:r>
          </a:p>
          <a:p>
            <a:pPr>
              <a:buFont typeface="Wingdings" charset="2"/>
              <a:buChar char="q"/>
            </a:pPr>
            <a:endParaRPr lang="en-US" dirty="0" smtClean="0"/>
          </a:p>
          <a:p>
            <a:pPr>
              <a:buFont typeface="Wingdings" charset="2"/>
              <a:buChar char="q"/>
            </a:pPr>
            <a:r>
              <a:rPr lang="en-US" dirty="0" smtClean="0"/>
              <a:t>Presentation skills</a:t>
            </a:r>
          </a:p>
          <a:p>
            <a:pPr>
              <a:buFont typeface="Wingdings" charset="2"/>
              <a:buChar char="q"/>
            </a:pPr>
            <a:endParaRPr lang="en-US" dirty="0" smtClean="0"/>
          </a:p>
          <a:p>
            <a:pPr>
              <a:buFont typeface="Wingdings" charset="2"/>
              <a:buChar char="q"/>
            </a:pPr>
            <a:r>
              <a:rPr lang="en-US" dirty="0" smtClean="0"/>
              <a:t>Questioning and listening skills</a:t>
            </a:r>
          </a:p>
          <a:p>
            <a:pPr>
              <a:buFont typeface="Wingdings" charset="2"/>
              <a:buChar char="q"/>
            </a:pPr>
            <a:endParaRPr lang="en-US" dirty="0" smtClean="0"/>
          </a:p>
          <a:p>
            <a:pPr>
              <a:buFont typeface="Wingdings" charset="2"/>
              <a:buChar char="q"/>
            </a:pPr>
            <a:r>
              <a:rPr lang="en-US" dirty="0" smtClean="0"/>
              <a:t>Self-confidence</a:t>
            </a:r>
            <a:endParaRPr lang="en-US" dirty="0"/>
          </a:p>
        </p:txBody>
      </p:sp>
      <p:sp>
        <p:nvSpPr>
          <p:cNvPr id="3" name="Title 2"/>
          <p:cNvSpPr>
            <a:spLocks noGrp="1"/>
          </p:cNvSpPr>
          <p:nvPr>
            <p:ph type="title"/>
          </p:nvPr>
        </p:nvSpPr>
        <p:spPr/>
        <p:txBody>
          <a:bodyPr>
            <a:normAutofit fontScale="90000"/>
          </a:bodyPr>
          <a:lstStyle/>
          <a:p>
            <a:pPr algn="ctr"/>
            <a:r>
              <a:rPr lang="en-US" dirty="0" smtClean="0"/>
              <a:t>Assessing Your Strengths and Weaknesses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buFont typeface="Wingdings" charset="2"/>
              <a:buChar char="q"/>
            </a:pPr>
            <a:r>
              <a:rPr lang="en-US" dirty="0" smtClean="0"/>
              <a:t>Eighty-five percent of what you attain in life is based on attitude. In a recent survey, ninety-four percent of top executives say their attitude got them where they are.</a:t>
            </a:r>
          </a:p>
          <a:p>
            <a:pPr>
              <a:buFont typeface="Wingdings" charset="2"/>
              <a:buChar char="q"/>
            </a:pPr>
            <a:endParaRPr lang="en-US" dirty="0" smtClean="0"/>
          </a:p>
          <a:p>
            <a:pPr>
              <a:buFont typeface="Wingdings" charset="2"/>
              <a:buChar char="q"/>
            </a:pPr>
            <a:r>
              <a:rPr lang="en-US" dirty="0" smtClean="0"/>
              <a:t>Attitudes come from our expectations about outcomes.</a:t>
            </a:r>
          </a:p>
          <a:p>
            <a:pPr>
              <a:buFont typeface="Wingdings" charset="2"/>
              <a:buChar char="q"/>
            </a:pPr>
            <a:endParaRPr lang="en-US" dirty="0" smtClean="0"/>
          </a:p>
          <a:p>
            <a:pPr>
              <a:buFont typeface="Wingdings" charset="2"/>
              <a:buChar char="q"/>
            </a:pPr>
            <a:r>
              <a:rPr lang="en-US" dirty="0" smtClean="0"/>
              <a:t>Winners have a habit of manufacturing their own positive expectations prior to an event. Positive people affect others in a positive way and good things happen.</a:t>
            </a:r>
          </a:p>
          <a:p>
            <a:pPr>
              <a:buFont typeface="Wingdings" charset="2"/>
              <a:buChar char="q"/>
            </a:pPr>
            <a:endParaRPr lang="en-US" dirty="0" smtClean="0"/>
          </a:p>
          <a:p>
            <a:pPr>
              <a:buFont typeface="Wingdings" charset="2"/>
              <a:buChar char="q"/>
            </a:pPr>
            <a:r>
              <a:rPr lang="en-US" dirty="0" smtClean="0"/>
              <a:t>Our beliefs are based on our self-concept. We perform in a manner consistent with our basic self-concept. We are what we believe we are. We all want to be “winners,” regardless of how we define being a winner.</a:t>
            </a:r>
          </a:p>
          <a:p>
            <a:pPr>
              <a:buFont typeface="Wingdings" charset="2"/>
              <a:buChar char="q"/>
            </a:pPr>
            <a:endParaRPr lang="en-US" dirty="0" smtClean="0"/>
          </a:p>
          <a:p>
            <a:pPr>
              <a:buFont typeface="Wingdings" charset="2"/>
              <a:buChar char="q"/>
            </a:pPr>
            <a:r>
              <a:rPr lang="en-US" dirty="0" smtClean="0"/>
              <a:t>Self-esteem is how we feel about ourselves – our self-esteem is always true. How much we like ourselves often determines our success in life.</a:t>
            </a:r>
          </a:p>
          <a:p>
            <a:pPr>
              <a:buFont typeface="Wingdings" charset="2"/>
              <a:buChar char="q"/>
            </a:pPr>
            <a:endParaRPr lang="en-US" dirty="0" smtClean="0"/>
          </a:p>
          <a:p>
            <a:pPr>
              <a:buFont typeface="Wingdings" charset="2"/>
              <a:buChar char="q"/>
            </a:pPr>
            <a:r>
              <a:rPr lang="en-US" dirty="0" smtClean="0"/>
              <a:t>A poor attitude is generally a result of poor self-esteem.</a:t>
            </a:r>
          </a:p>
          <a:p>
            <a:pPr>
              <a:buFont typeface="Wingdings" charset="2"/>
              <a:buChar char="q"/>
            </a:pPr>
            <a:endParaRPr lang="en-US" dirty="0" smtClean="0"/>
          </a:p>
          <a:p>
            <a:pPr>
              <a:buFont typeface="Wingdings" charset="2"/>
              <a:buChar char="q"/>
            </a:pPr>
            <a:r>
              <a:rPr lang="en-US" b="1" dirty="0" smtClean="0"/>
              <a:t>Bottom Line: </a:t>
            </a:r>
            <a:r>
              <a:rPr lang="en-US" dirty="0" smtClean="0"/>
              <a:t>Feel good about who you are and what you do! </a:t>
            </a:r>
            <a:endParaRPr lang="en-US" dirty="0"/>
          </a:p>
        </p:txBody>
      </p:sp>
      <p:sp>
        <p:nvSpPr>
          <p:cNvPr id="3" name="Title 2"/>
          <p:cNvSpPr>
            <a:spLocks noGrp="1"/>
          </p:cNvSpPr>
          <p:nvPr>
            <p:ph type="title"/>
          </p:nvPr>
        </p:nvSpPr>
        <p:spPr/>
        <p:txBody>
          <a:bodyPr/>
          <a:lstStyle/>
          <a:p>
            <a:pPr algn="ctr"/>
            <a:r>
              <a:rPr lang="en-US" dirty="0" smtClean="0"/>
              <a:t>“Attitude” Is Key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324</TotalTime>
  <Words>1500</Words>
  <Application>Microsoft Macintosh PowerPoint</Application>
  <PresentationFormat>On-screen Show (4:3)</PresentationFormat>
  <Paragraphs>221</Paragraphs>
  <Slides>17</Slides>
  <Notes>0</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Concourse</vt:lpstr>
      <vt:lpstr>NEBRASKA PRESS ADVERTISING SERVICE</vt:lpstr>
      <vt:lpstr>Effective Selling Means:</vt:lpstr>
      <vt:lpstr>ADVERTISING: What is it?</vt:lpstr>
      <vt:lpstr>Newspaper Readers are Most Wanted Consumers</vt:lpstr>
      <vt:lpstr>Newspapers are Nebraskan’s  #1 source for news</vt:lpstr>
      <vt:lpstr>Newspapers are a user friendly medium</vt:lpstr>
      <vt:lpstr>Online Advertising Glossary</vt:lpstr>
      <vt:lpstr>Assessing Your Strengths and Weaknesses</vt:lpstr>
      <vt:lpstr>“Attitude” Is Key</vt:lpstr>
      <vt:lpstr>Goal Setting as a Performance Enhancer:</vt:lpstr>
      <vt:lpstr>Marketing</vt:lpstr>
      <vt:lpstr>10 Keys to Successful Marketing</vt:lpstr>
      <vt:lpstr>Slide 13</vt:lpstr>
      <vt:lpstr>“Push” vs. “Pull” Advertising</vt:lpstr>
      <vt:lpstr>Avoid These 11 Advertising Mistakes: </vt:lpstr>
      <vt:lpstr>What is Branding?</vt:lpstr>
      <vt:lpstr>10 Ways to Sabotage a First Impression</vt:lpstr>
    </vt:vector>
  </TitlesOfParts>
  <Company>Nebraska Press Advertising Service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NEBRASKA PRESS ADVERTISING SERVICE</dc:title>
  <dc:creator>Rob James</dc:creator>
  <cp:lastModifiedBy>Sales</cp:lastModifiedBy>
  <cp:revision>16</cp:revision>
  <cp:lastPrinted>2011-07-18T14:02:32Z</cp:lastPrinted>
  <dcterms:created xsi:type="dcterms:W3CDTF">2013-02-19T22:10:58Z</dcterms:created>
  <dcterms:modified xsi:type="dcterms:W3CDTF">2013-02-19T22:11:11Z</dcterms:modified>
</cp:coreProperties>
</file>